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1256A-768F-453E-A9F1-7AD2F5A7FD3E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6348C-EF39-44FD-9427-B0F9B6A82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355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8A8DD-7A47-4A1D-BA7E-403B0207461F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4523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768685-8FD9-4147-BA86-236D1C8CE4D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5527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768685-8FD9-4147-BA86-236D1C8CE4D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2116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768685-8FD9-4147-BA86-236D1C8CE4D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5431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F7E624-8B65-45E9-89A5-A6ACCBBBE3AB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779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F7E624-8B65-45E9-89A5-A6ACCBBBE3AB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501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F7E624-8B65-45E9-89A5-A6ACCBBBE3AB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342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F7E624-8B65-45E9-89A5-A6ACCBBBE3AB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37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768685-8FD9-4147-BA86-236D1C8CE4D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06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768685-8FD9-4147-BA86-236D1C8CE4D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965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768685-8FD9-4147-BA86-236D1C8CE4D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658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768685-8FD9-4147-BA86-236D1C8CE4D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597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768685-8FD9-4147-BA86-236D1C8CE4D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28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2193-7BD8-414C-9EC3-16BD06AF3AE0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30B6-5D92-4A3A-B2A4-8CA0906DEB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21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2193-7BD8-414C-9EC3-16BD06AF3AE0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30B6-5D92-4A3A-B2A4-8CA0906DEB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89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2193-7BD8-414C-9EC3-16BD06AF3AE0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30B6-5D92-4A3A-B2A4-8CA0906DEB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30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2193-7BD8-414C-9EC3-16BD06AF3AE0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30B6-5D92-4A3A-B2A4-8CA0906DEB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7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2193-7BD8-414C-9EC3-16BD06AF3AE0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30B6-5D92-4A3A-B2A4-8CA0906DEB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568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2193-7BD8-414C-9EC3-16BD06AF3AE0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30B6-5D92-4A3A-B2A4-8CA0906DEB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12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2193-7BD8-414C-9EC3-16BD06AF3AE0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30B6-5D92-4A3A-B2A4-8CA0906DEB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96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2193-7BD8-414C-9EC3-16BD06AF3AE0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30B6-5D92-4A3A-B2A4-8CA0906DEB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759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2193-7BD8-414C-9EC3-16BD06AF3AE0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30B6-5D92-4A3A-B2A4-8CA0906DEB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752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2193-7BD8-414C-9EC3-16BD06AF3AE0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30B6-5D92-4A3A-B2A4-8CA0906DEB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038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2193-7BD8-414C-9EC3-16BD06AF3AE0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30B6-5D92-4A3A-B2A4-8CA0906DEB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66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42193-7BD8-414C-9EC3-16BD06AF3AE0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130B6-5D92-4A3A-B2A4-8CA0906DEB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83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dirty="0"/>
          </a:p>
          <a:p>
            <a:pPr algn="ctr">
              <a:buNone/>
            </a:pPr>
            <a:endParaRPr lang="en-GB" sz="3600" b="1" dirty="0"/>
          </a:p>
          <a:p>
            <a:pPr algn="ctr">
              <a:buNone/>
            </a:pPr>
            <a:r>
              <a:rPr lang="en-GB" sz="3600" b="1" dirty="0" err="1"/>
              <a:t>AudaStats</a:t>
            </a:r>
            <a:r>
              <a:rPr lang="en-GB" sz="3600" b="1" dirty="0"/>
              <a:t> Presentation</a:t>
            </a:r>
          </a:p>
          <a:p>
            <a:pPr algn="ctr"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  <p:pic>
        <p:nvPicPr>
          <p:cNvPr id="8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9804" y="332656"/>
            <a:ext cx="244827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D:\My Documents\ABP CLUB\2007 ABP Club Convention\2009 Convention\2009 Logos\Audat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5720" y="5517232"/>
            <a:ext cx="48245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8877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85813"/>
            <a:ext cx="8229600" cy="85725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GB" sz="4000" b="1" u="sng" dirty="0" err="1">
                <a:solidFill>
                  <a:prstClr val="black"/>
                </a:solidFill>
              </a:rPr>
              <a:t>AudaStats</a:t>
            </a:r>
            <a:br>
              <a:rPr lang="en-GB" sz="4000" b="1" u="sng" dirty="0">
                <a:solidFill>
                  <a:prstClr val="black"/>
                </a:solidFill>
              </a:rPr>
            </a:br>
            <a:r>
              <a:rPr lang="en-GB" sz="4000" b="1" u="sng" dirty="0">
                <a:solidFill>
                  <a:prstClr val="black"/>
                </a:solidFill>
              </a:rPr>
              <a:t>Paint &amp; Materials</a:t>
            </a:r>
            <a:endParaRPr lang="en-GB" sz="27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279577" y="2348880"/>
          <a:ext cx="7696273" cy="2833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3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9454">
                <a:tc>
                  <a:txBody>
                    <a:bodyPr/>
                    <a:lstStyle/>
                    <a:p>
                      <a:pPr algn="l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2006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663">
                <a:tc>
                  <a:txBody>
                    <a:bodyPr/>
                    <a:lstStyle/>
                    <a:p>
                      <a:pPr algn="l"/>
                      <a:r>
                        <a:rPr lang="en-GB" sz="2800" b="1" dirty="0"/>
                        <a:t>Paint 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85.0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84.7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82.2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r>
                        <a:rPr lang="en-GB" sz="2800" dirty="0"/>
                        <a:t>Paint &amp; materials (net)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/>
                        <a:t>£317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/>
                        <a:t>£249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/>
                        <a:t>£171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107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76321" y="5805265"/>
            <a:ext cx="10953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D:\My Documents\ABP CLUB\2007 ABP Club Convention\2009 Convention\2009 Logos\Audat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40217" y="692697"/>
            <a:ext cx="236093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3629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85813"/>
            <a:ext cx="8229600" cy="85725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GB" sz="4000" b="1" u="sng" dirty="0" err="1">
                <a:solidFill>
                  <a:prstClr val="black"/>
                </a:solidFill>
              </a:rPr>
              <a:t>AudaStats</a:t>
            </a:r>
            <a:br>
              <a:rPr lang="en-GB" sz="4000" b="1" u="sng" dirty="0">
                <a:solidFill>
                  <a:prstClr val="black"/>
                </a:solidFill>
              </a:rPr>
            </a:br>
            <a:r>
              <a:rPr lang="en-GB" sz="4000" b="1" u="sng" dirty="0">
                <a:solidFill>
                  <a:prstClr val="black"/>
                </a:solidFill>
              </a:rPr>
              <a:t>Parts Element</a:t>
            </a:r>
            <a:endParaRPr lang="en-GB" sz="27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279577" y="2348879"/>
          <a:ext cx="7696273" cy="3077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3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9454">
                <a:tc>
                  <a:txBody>
                    <a:bodyPr/>
                    <a:lstStyle/>
                    <a:p>
                      <a:pPr algn="l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2006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% of estimates</a:t>
                      </a:r>
                    </a:p>
                    <a:p>
                      <a:pPr algn="ctr"/>
                      <a:r>
                        <a:rPr lang="en-GB" sz="2400" dirty="0"/>
                        <a:t>with parts discount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/>
                    </a:p>
                    <a:p>
                      <a:pPr algn="ctr"/>
                      <a:r>
                        <a:rPr lang="en-GB" sz="2800" b="0" dirty="0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/>
                    </a:p>
                    <a:p>
                      <a:pPr algn="ctr"/>
                      <a:r>
                        <a:rPr lang="en-GB" sz="2800" b="0" dirty="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/>
                    </a:p>
                    <a:p>
                      <a:pPr algn="ctr"/>
                      <a:r>
                        <a:rPr lang="en-GB" sz="2800" b="0" dirty="0"/>
                        <a:t>66%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en-GB" sz="2400" b="1" u="sng" dirty="0">
                          <a:solidFill>
                            <a:srgbClr val="FF0000"/>
                          </a:solidFill>
                        </a:rPr>
                        <a:t>When given</a:t>
                      </a:r>
                    </a:p>
                    <a:p>
                      <a:pPr algn="ctr"/>
                      <a:r>
                        <a:rPr lang="en-GB" sz="2400" dirty="0"/>
                        <a:t>average discount was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/>
                    </a:p>
                    <a:p>
                      <a:pPr algn="ctr"/>
                      <a:r>
                        <a:rPr lang="en-GB" sz="2800" b="0" dirty="0"/>
                        <a:t>9.2%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/>
                    </a:p>
                    <a:p>
                      <a:pPr algn="ctr"/>
                      <a:r>
                        <a:rPr lang="en-GB" sz="2800" b="0" dirty="0"/>
                        <a:t>8.4%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/>
                    </a:p>
                    <a:p>
                      <a:pPr algn="ctr"/>
                      <a:r>
                        <a:rPr lang="en-GB" sz="2800" b="0" dirty="0"/>
                        <a:t>9.5%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107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76321" y="5805265"/>
            <a:ext cx="10953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D:\My Documents\ABP CLUB\2007 ABP Club Convention\2009 Convention\2009 Logos\Audat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40217" y="692697"/>
            <a:ext cx="236093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9432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85813"/>
            <a:ext cx="8229600" cy="85725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GB" sz="4000" b="1" u="sng" dirty="0" err="1">
                <a:solidFill>
                  <a:prstClr val="black"/>
                </a:solidFill>
              </a:rPr>
              <a:t>AudaStats</a:t>
            </a:r>
            <a:br>
              <a:rPr lang="en-GB" sz="4000" b="1" u="sng" dirty="0">
                <a:solidFill>
                  <a:prstClr val="black"/>
                </a:solidFill>
              </a:rPr>
            </a:br>
            <a:r>
              <a:rPr lang="en-GB" sz="4000" b="1" u="sng" dirty="0">
                <a:solidFill>
                  <a:prstClr val="black"/>
                </a:solidFill>
              </a:rPr>
              <a:t>Images</a:t>
            </a:r>
            <a:endParaRPr lang="en-GB" sz="27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063552" y="2132857"/>
          <a:ext cx="8337599" cy="36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3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6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4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3735">
                <a:tc>
                  <a:txBody>
                    <a:bodyPr/>
                    <a:lstStyle/>
                    <a:p>
                      <a:pPr algn="l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2006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% of estimates</a:t>
                      </a:r>
                    </a:p>
                    <a:p>
                      <a:pPr algn="ctr"/>
                      <a:r>
                        <a:rPr lang="en-GB" sz="2400" dirty="0"/>
                        <a:t>with images attached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/>
                    </a:p>
                    <a:p>
                      <a:pPr algn="ctr"/>
                      <a:r>
                        <a:rPr lang="en-GB" sz="2800" b="0" dirty="0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/>
                    </a:p>
                    <a:p>
                      <a:pPr algn="ctr"/>
                      <a:r>
                        <a:rPr lang="en-GB" sz="2800" b="0" dirty="0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/>
                    </a:p>
                    <a:p>
                      <a:pPr algn="ctr"/>
                      <a:r>
                        <a:rPr lang="en-GB" sz="2800" b="0" dirty="0"/>
                        <a:t>51%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9865">
                <a:tc>
                  <a:txBody>
                    <a:bodyPr/>
                    <a:lstStyle/>
                    <a:p>
                      <a:pPr algn="ctr"/>
                      <a:r>
                        <a:rPr lang="en-GB" sz="2400" b="1" u="sng" dirty="0">
                          <a:solidFill>
                            <a:srgbClr val="FF0000"/>
                          </a:solidFill>
                        </a:rPr>
                        <a:t>When attached</a:t>
                      </a:r>
                    </a:p>
                    <a:p>
                      <a:pPr algn="ctr"/>
                      <a:r>
                        <a:rPr lang="en-GB" sz="2400" dirty="0"/>
                        <a:t>average no of images per estimate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/>
                    </a:p>
                    <a:p>
                      <a:pPr algn="ctr"/>
                      <a:r>
                        <a:rPr lang="en-GB" sz="2800" b="0" dirty="0"/>
                        <a:t>27.8 </a:t>
                      </a:r>
                      <a:r>
                        <a:rPr lang="en-GB" sz="2400" b="0" dirty="0"/>
                        <a:t>images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/>
                    </a:p>
                    <a:p>
                      <a:pPr algn="ctr"/>
                      <a:r>
                        <a:rPr lang="en-GB" sz="2800" b="0" dirty="0"/>
                        <a:t>11.9 </a:t>
                      </a:r>
                      <a:r>
                        <a:rPr lang="en-GB" sz="2400" b="0" dirty="0"/>
                        <a:t>images</a:t>
                      </a:r>
                      <a:endParaRPr lang="en-GB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/>
                    </a:p>
                    <a:p>
                      <a:pPr algn="ctr"/>
                      <a:r>
                        <a:rPr lang="en-GB" sz="2800" b="0" dirty="0"/>
                        <a:t>10.0</a:t>
                      </a:r>
                      <a:r>
                        <a:rPr lang="en-GB" sz="2400" b="0" dirty="0"/>
                        <a:t> images</a:t>
                      </a:r>
                      <a:endParaRPr lang="en-GB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107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76321" y="5805265"/>
            <a:ext cx="10953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D:\My Documents\ABP CLUB\2007 ABP Club Convention\2009 Convention\2009 Logos\Audat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40217" y="692697"/>
            <a:ext cx="236093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3952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3553" y="1928814"/>
            <a:ext cx="8104386" cy="3857625"/>
          </a:xfrm>
        </p:spPr>
        <p:txBody>
          <a:bodyPr>
            <a:normAutofit lnSpcReduction="10000"/>
          </a:bodyPr>
          <a:lstStyle/>
          <a:p>
            <a:r>
              <a:rPr lang="en-GB" sz="6600" b="1" dirty="0">
                <a:solidFill>
                  <a:schemeClr val="tx1"/>
                </a:solidFill>
              </a:rPr>
              <a:t>That was</a:t>
            </a:r>
          </a:p>
          <a:p>
            <a:r>
              <a:rPr lang="en-GB" sz="6600" b="1" dirty="0">
                <a:solidFill>
                  <a:schemeClr val="tx1"/>
                </a:solidFill>
              </a:rPr>
              <a:t>2016</a:t>
            </a:r>
          </a:p>
          <a:p>
            <a:r>
              <a:rPr lang="en-GB" sz="6600" b="1" dirty="0" err="1">
                <a:solidFill>
                  <a:schemeClr val="tx1"/>
                </a:solidFill>
              </a:rPr>
              <a:t>AudaStats</a:t>
            </a:r>
            <a:r>
              <a:rPr lang="en-GB" sz="6600" b="1" dirty="0">
                <a:solidFill>
                  <a:schemeClr val="tx1"/>
                </a:solidFill>
              </a:rPr>
              <a:t> </a:t>
            </a:r>
            <a:br>
              <a:rPr lang="en-GB" sz="6600" b="1" u="sng" dirty="0">
                <a:solidFill>
                  <a:schemeClr val="tx1"/>
                </a:solidFill>
              </a:rPr>
            </a:br>
            <a:endParaRPr lang="en-GB" sz="6600" dirty="0">
              <a:solidFill>
                <a:schemeClr val="tx1"/>
              </a:solidFill>
            </a:endParaRPr>
          </a:p>
        </p:txBody>
      </p:sp>
      <p:pic>
        <p:nvPicPr>
          <p:cNvPr id="2052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0296" y="5445224"/>
            <a:ext cx="12842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D:\My Documents\ABP CLUB\2007 ABP Club Convention\2009 Convention\2009 Logos\Audat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47798" y="620689"/>
            <a:ext cx="272097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D:\My Documents\ABP CLUB\2007 ABP Club Convention\2009 Convention\2009 Logos\Audat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80177" y="692697"/>
            <a:ext cx="272097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242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3553" y="1928814"/>
            <a:ext cx="8104386" cy="3857625"/>
          </a:xfrm>
        </p:spPr>
        <p:txBody>
          <a:bodyPr/>
          <a:lstStyle/>
          <a:p>
            <a:r>
              <a:rPr lang="en-GB" sz="6600" b="1" dirty="0">
                <a:solidFill>
                  <a:schemeClr val="tx1"/>
                </a:solidFill>
              </a:rPr>
              <a:t>2016</a:t>
            </a:r>
          </a:p>
          <a:p>
            <a:r>
              <a:rPr lang="en-GB" sz="6600" b="1" dirty="0" err="1">
                <a:solidFill>
                  <a:schemeClr val="tx1"/>
                </a:solidFill>
              </a:rPr>
              <a:t>AudaStats</a:t>
            </a:r>
            <a:r>
              <a:rPr lang="en-GB" sz="6600" b="1" dirty="0">
                <a:solidFill>
                  <a:schemeClr val="tx1"/>
                </a:solidFill>
              </a:rPr>
              <a:t> </a:t>
            </a:r>
            <a:br>
              <a:rPr lang="en-GB" sz="6600" b="1" u="sng" dirty="0">
                <a:solidFill>
                  <a:schemeClr val="tx1"/>
                </a:solidFill>
              </a:rPr>
            </a:br>
            <a:endParaRPr lang="en-GB" sz="6600" dirty="0">
              <a:solidFill>
                <a:schemeClr val="tx1"/>
              </a:solidFill>
            </a:endParaRPr>
          </a:p>
        </p:txBody>
      </p:sp>
      <p:pic>
        <p:nvPicPr>
          <p:cNvPr id="2052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0296" y="5445224"/>
            <a:ext cx="12842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D:\My Documents\ABP CLUB\2007 ABP Club Convention\2009 Convention\2009 Logos\Audat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47798" y="620689"/>
            <a:ext cx="272097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D:\My Documents\ABP CLUB\2007 ABP Club Convention\2009 Convention\2009 Logos\Audat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80177" y="692697"/>
            <a:ext cx="272097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727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571500"/>
            <a:ext cx="77724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GB" b="1" u="sng" dirty="0"/>
              <a:t>AudaStats </a:t>
            </a:r>
            <a:br>
              <a:rPr lang="en-GB" b="1" u="sng" dirty="0"/>
            </a:b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3553" y="1928814"/>
            <a:ext cx="8104386" cy="3857625"/>
          </a:xfrm>
        </p:spPr>
        <p:txBody>
          <a:bodyPr/>
          <a:lstStyle/>
          <a:p>
            <a:pPr algn="l">
              <a:buFont typeface="Arial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 Exclusive access to </a:t>
            </a:r>
            <a:r>
              <a:rPr lang="en-GB" dirty="0" err="1">
                <a:solidFill>
                  <a:schemeClr val="tx1"/>
                </a:solidFill>
              </a:rPr>
              <a:t>Audatex</a:t>
            </a:r>
            <a:r>
              <a:rPr lang="en-GB" dirty="0">
                <a:solidFill>
                  <a:schemeClr val="tx1"/>
                </a:solidFill>
              </a:rPr>
              <a:t> UK data</a:t>
            </a:r>
          </a:p>
          <a:p>
            <a:pPr algn="l">
              <a:buFont typeface="Arial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 Over 20 million assessments in last 10 years</a:t>
            </a:r>
          </a:p>
          <a:p>
            <a:pPr marL="914400" lvl="1" indent="-457200" algn="l">
              <a:buFont typeface="Wingdings" pitchFamily="2" charset="2"/>
              <a:buChar char="v"/>
            </a:pPr>
            <a:r>
              <a:rPr lang="en-GB" sz="2400" dirty="0">
                <a:solidFill>
                  <a:schemeClr val="tx1"/>
                </a:solidFill>
              </a:rPr>
              <a:t>Covers all </a:t>
            </a:r>
            <a:r>
              <a:rPr lang="en-GB" sz="2400" u="sng" dirty="0">
                <a:solidFill>
                  <a:schemeClr val="tx1"/>
                </a:solidFill>
              </a:rPr>
              <a:t>full</a:t>
            </a:r>
            <a:r>
              <a:rPr lang="en-GB" sz="2400" dirty="0">
                <a:solidFill>
                  <a:schemeClr val="tx1"/>
                </a:solidFill>
              </a:rPr>
              <a:t> assessments - final calculation</a:t>
            </a:r>
          </a:p>
          <a:p>
            <a:pPr marL="800100" lvl="1" indent="-342900" algn="l">
              <a:buFont typeface="Wingdings" pitchFamily="2" charset="2"/>
              <a:buChar char="v"/>
            </a:pPr>
            <a:r>
              <a:rPr lang="en-GB" sz="2400" dirty="0">
                <a:solidFill>
                  <a:schemeClr val="tx1"/>
                </a:solidFill>
              </a:rPr>
              <a:t> Excludes MACE or TTS assessments</a:t>
            </a:r>
          </a:p>
          <a:p>
            <a:pPr marL="800100" lvl="1" indent="-342900" algn="l">
              <a:buFont typeface="Wingdings" pitchFamily="2" charset="2"/>
              <a:buChar char="v"/>
            </a:pPr>
            <a:r>
              <a:rPr lang="en-GB" sz="2400" dirty="0">
                <a:solidFill>
                  <a:schemeClr val="tx1"/>
                </a:solidFill>
              </a:rPr>
              <a:t> Excludes estimates later made total losses</a:t>
            </a:r>
          </a:p>
          <a:p>
            <a:pPr marL="800100" lvl="1" indent="-342900" algn="l">
              <a:buFont typeface="Wingdings" pitchFamily="2" charset="2"/>
              <a:buChar char="v"/>
            </a:pPr>
            <a:r>
              <a:rPr lang="en-GB" sz="2400" dirty="0">
                <a:solidFill>
                  <a:schemeClr val="tx1"/>
                </a:solidFill>
              </a:rPr>
              <a:t> Does </a:t>
            </a:r>
            <a:r>
              <a:rPr lang="en-GB" b="1" dirty="0">
                <a:solidFill>
                  <a:schemeClr val="tx1"/>
                </a:solidFill>
              </a:rPr>
              <a:t>NOT</a:t>
            </a:r>
            <a:r>
              <a:rPr lang="en-GB" sz="2400" dirty="0">
                <a:solidFill>
                  <a:schemeClr val="tx1"/>
                </a:solidFill>
              </a:rPr>
              <a:t> take into account overall discounts</a:t>
            </a:r>
          </a:p>
        </p:txBody>
      </p:sp>
      <p:pic>
        <p:nvPicPr>
          <p:cNvPr id="2052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0296" y="5445224"/>
            <a:ext cx="12842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D:\My Documents\ABP CLUB\2007 ABP Club Convention\2009 Convention\2009 Logos\Audat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47798" y="620689"/>
            <a:ext cx="272097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D:\My Documents\ABP CLUB\2007 ABP Club Convention\2009 Convention\2009 Logos\Audat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80177" y="692697"/>
            <a:ext cx="272097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559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571500"/>
            <a:ext cx="77724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GB" b="1" u="sng" dirty="0"/>
              <a:t>AudaStats </a:t>
            </a:r>
            <a:br>
              <a:rPr lang="en-GB" b="1" u="sng" dirty="0"/>
            </a:b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3553" y="1928814"/>
            <a:ext cx="8104386" cy="4165679"/>
          </a:xfrm>
        </p:spPr>
        <p:txBody>
          <a:bodyPr>
            <a:normAutofit/>
          </a:bodyPr>
          <a:lstStyle/>
          <a:p>
            <a:pPr lvl="0"/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prstClr val="black"/>
                </a:solidFill>
              </a:rPr>
              <a:t>Average </a:t>
            </a:r>
            <a:r>
              <a:rPr lang="en-GB" dirty="0" err="1">
                <a:solidFill>
                  <a:prstClr val="black"/>
                </a:solidFill>
              </a:rPr>
              <a:t>Audatex</a:t>
            </a:r>
            <a:r>
              <a:rPr lang="en-GB" dirty="0">
                <a:solidFill>
                  <a:prstClr val="black"/>
                </a:solidFill>
              </a:rPr>
              <a:t> estimate 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in H1 2016 was </a:t>
            </a:r>
            <a:r>
              <a:rPr lang="en-GB" b="1" dirty="0">
                <a:solidFill>
                  <a:prstClr val="black"/>
                </a:solidFill>
              </a:rPr>
              <a:t>£1,510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- 35.3% labour (£533)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- 21.0% paint  (£317)</a:t>
            </a:r>
            <a:endParaRPr lang="en-GB" sz="2800" i="1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- 43.3=7% parts  (£660)</a:t>
            </a:r>
          </a:p>
          <a:p>
            <a:pPr lvl="0" algn="l"/>
            <a:endParaRPr lang="en-GB" dirty="0">
              <a:solidFill>
                <a:prstClr val="black"/>
              </a:solidFill>
            </a:endParaRPr>
          </a:p>
          <a:p>
            <a:pPr lvl="0" algn="l"/>
            <a:r>
              <a:rPr lang="en-GB" dirty="0">
                <a:solidFill>
                  <a:prstClr val="black"/>
                </a:solidFill>
              </a:rPr>
              <a:t>Average of 15.95 hours per job</a:t>
            </a:r>
          </a:p>
          <a:p>
            <a:pPr lvl="0" algn="l"/>
            <a:endParaRPr lang="en-GB" dirty="0">
              <a:solidFill>
                <a:prstClr val="black"/>
              </a:solidFill>
            </a:endParaRPr>
          </a:p>
          <a:p>
            <a:pPr lvl="0" algn="l"/>
            <a:r>
              <a:rPr lang="en-GB" dirty="0">
                <a:solidFill>
                  <a:prstClr val="black"/>
                </a:solidFill>
              </a:rPr>
              <a:t>Average hourly rate £33.11 </a:t>
            </a:r>
            <a:r>
              <a:rPr lang="en-GB" dirty="0" err="1">
                <a:solidFill>
                  <a:prstClr val="black"/>
                </a:solidFill>
              </a:rPr>
              <a:t>hr</a:t>
            </a: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2052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0296" y="5689284"/>
            <a:ext cx="1284288" cy="810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D:\My Documents\ABP CLUB\2007 ABP Club Convention\2009 Convention\2009 Logos\Audat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47798" y="620689"/>
            <a:ext cx="272097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D:\My Documents\ABP CLUB\2007 ABP Club Convention\2009 Convention\2009 Logos\Audat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80177" y="692697"/>
            <a:ext cx="272097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188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85813"/>
            <a:ext cx="8229600" cy="85725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GB" sz="4000" b="1" u="sng" dirty="0" err="1">
                <a:solidFill>
                  <a:prstClr val="black"/>
                </a:solidFill>
              </a:rPr>
              <a:t>AudaStats</a:t>
            </a:r>
            <a:br>
              <a:rPr lang="en-GB" sz="4000" b="1" u="sng" dirty="0">
                <a:solidFill>
                  <a:prstClr val="black"/>
                </a:solidFill>
              </a:rPr>
            </a:br>
            <a:r>
              <a:rPr lang="en-GB" sz="4000" b="1" u="sng" dirty="0">
                <a:solidFill>
                  <a:prstClr val="black"/>
                </a:solidFill>
              </a:rPr>
              <a:t>Estimate  Content</a:t>
            </a:r>
            <a:endParaRPr lang="en-GB" sz="27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207569" y="1916833"/>
          <a:ext cx="6552731" cy="4350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5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7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H1</a:t>
                      </a:r>
                    </a:p>
                    <a:p>
                      <a:pPr algn="ctr"/>
                      <a:r>
                        <a:rPr lang="en-GB" sz="32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FY</a:t>
                      </a:r>
                    </a:p>
                    <a:p>
                      <a:pPr algn="ctr"/>
                      <a:r>
                        <a:rPr lang="en-GB" sz="3200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sz="2400" dirty="0"/>
                        <a:t>Labour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£533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£513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2263">
                <a:tc>
                  <a:txBody>
                    <a:bodyPr/>
                    <a:lstStyle/>
                    <a:p>
                      <a:r>
                        <a:rPr lang="en-GB" sz="2400" dirty="0"/>
                        <a:t>Paint &amp; materials (net)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£317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£307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sz="2400" dirty="0"/>
                        <a:t>Parts (net)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£660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£621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6.3%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9">
                <a:tc>
                  <a:txBody>
                    <a:bodyPr/>
                    <a:lstStyle/>
                    <a:p>
                      <a:r>
                        <a:rPr lang="en-GB" sz="28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£1,510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£1,440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4.9%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3920">
                <a:tc>
                  <a:txBody>
                    <a:bodyPr/>
                    <a:lstStyle/>
                    <a:p>
                      <a:r>
                        <a:rPr lang="en-GB" sz="2800" b="1" dirty="0"/>
                        <a:t>Labour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£33.11</a:t>
                      </a:r>
                    </a:p>
                    <a:p>
                      <a:pPr algn="ctr"/>
                      <a:r>
                        <a:rPr lang="en-GB" sz="2400" b="0" dirty="0" err="1"/>
                        <a:t>hr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£32.25 </a:t>
                      </a:r>
                      <a:r>
                        <a:rPr lang="en-GB" sz="2400" b="0" dirty="0" err="1"/>
                        <a:t>hr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2.7%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107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80476" y="5733256"/>
            <a:ext cx="1095375" cy="73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D:\My Documents\ABP CLUB\2007 ABP Club Convention\2009 Convention\2009 Logos\Audat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40217" y="692697"/>
            <a:ext cx="236093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2167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85813"/>
            <a:ext cx="8229600" cy="85725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GB" sz="4000" b="1" u="sng" dirty="0" err="1">
                <a:solidFill>
                  <a:prstClr val="black"/>
                </a:solidFill>
              </a:rPr>
              <a:t>AudaStats</a:t>
            </a:r>
            <a:br>
              <a:rPr lang="en-GB" sz="4000" b="1" u="sng" dirty="0">
                <a:solidFill>
                  <a:prstClr val="black"/>
                </a:solidFill>
              </a:rPr>
            </a:br>
            <a:r>
              <a:rPr lang="en-GB" sz="4000" b="1" u="sng" dirty="0">
                <a:solidFill>
                  <a:prstClr val="black"/>
                </a:solidFill>
              </a:rPr>
              <a:t>Estimate Content</a:t>
            </a:r>
            <a:endParaRPr lang="en-GB" sz="27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495600" y="1872661"/>
          <a:ext cx="7416824" cy="3770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1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6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Inflation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sz="2400" dirty="0"/>
                        <a:t>Labour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£533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£464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711">
                <a:tc>
                  <a:txBody>
                    <a:bodyPr/>
                    <a:lstStyle/>
                    <a:p>
                      <a:r>
                        <a:rPr lang="en-GB" sz="2400" dirty="0"/>
                        <a:t>Paint &amp; mats (net)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£317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£171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85%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sz="2400" dirty="0"/>
                        <a:t>Parts (net)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£660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£491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7312">
                <a:tc>
                  <a:txBody>
                    <a:bodyPr/>
                    <a:lstStyle/>
                    <a:p>
                      <a:r>
                        <a:rPr lang="en-GB" sz="28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£1,510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£1,126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en-GB" sz="2800" b="1" dirty="0"/>
                        <a:t>Labour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£33.11 </a:t>
                      </a:r>
                      <a:r>
                        <a:rPr lang="en-GB" sz="2400" b="0" dirty="0" err="1"/>
                        <a:t>hr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£26.50 </a:t>
                      </a:r>
                      <a:r>
                        <a:rPr lang="en-GB" sz="2400" b="0" dirty="0" err="1"/>
                        <a:t>hr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107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80476" y="5733256"/>
            <a:ext cx="1095375" cy="73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D:\My Documents\ABP CLUB\2007 ABP Club Convention\2009 Convention\2009 Logos\Audat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40217" y="692697"/>
            <a:ext cx="236093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0734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85813"/>
            <a:ext cx="8229600" cy="85725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GB" sz="4000" b="1" u="sng" dirty="0" err="1">
                <a:solidFill>
                  <a:prstClr val="black"/>
                </a:solidFill>
              </a:rPr>
              <a:t>AudaStats</a:t>
            </a:r>
            <a:br>
              <a:rPr lang="en-GB" sz="4000" b="1" u="sng" dirty="0">
                <a:solidFill>
                  <a:prstClr val="black"/>
                </a:solidFill>
              </a:rPr>
            </a:br>
            <a:r>
              <a:rPr lang="en-GB" sz="4000" b="1" u="sng" dirty="0">
                <a:solidFill>
                  <a:prstClr val="black"/>
                </a:solidFill>
              </a:rPr>
              <a:t>Estimate Content </a:t>
            </a:r>
            <a:endParaRPr lang="en-GB" sz="27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3633" y="1988841"/>
          <a:ext cx="6644529" cy="3023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2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7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1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l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2006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GB" sz="2400" dirty="0"/>
                        <a:t>Labour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35.3%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37.9%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41.2%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/>
                      <a:r>
                        <a:rPr lang="en-GB" sz="2400" dirty="0"/>
                        <a:t>Paint &amp; materials (net)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21.0%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19.5%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15.2%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GB" sz="2400" dirty="0"/>
                        <a:t>Parts (net)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43.7%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42.6%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43.6%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7312">
                <a:tc>
                  <a:txBody>
                    <a:bodyPr/>
                    <a:lstStyle/>
                    <a:p>
                      <a:pPr algn="l"/>
                      <a:r>
                        <a:rPr lang="en-GB" sz="28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107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80476" y="5643564"/>
            <a:ext cx="10953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D:\My Documents\ABP CLUB\2007 ABP Club Convention\2009 Convention\2009 Logos\Audat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40217" y="692697"/>
            <a:ext cx="236093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2993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85813"/>
            <a:ext cx="8229600" cy="85725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GB" sz="4000" b="1" u="sng" dirty="0" err="1">
                <a:solidFill>
                  <a:prstClr val="black"/>
                </a:solidFill>
              </a:rPr>
              <a:t>AudaStats</a:t>
            </a:r>
            <a:br>
              <a:rPr lang="en-GB" sz="4000" b="1" u="sng" dirty="0">
                <a:solidFill>
                  <a:prstClr val="black"/>
                </a:solidFill>
              </a:rPr>
            </a:br>
            <a:r>
              <a:rPr lang="en-GB" sz="4000" b="1" u="sng" dirty="0">
                <a:solidFill>
                  <a:prstClr val="black"/>
                </a:solidFill>
              </a:rPr>
              <a:t>Labour element</a:t>
            </a:r>
            <a:endParaRPr lang="en-GB" sz="27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567608" y="2348879"/>
          <a:ext cx="7128792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9454">
                <a:tc>
                  <a:txBody>
                    <a:bodyPr/>
                    <a:lstStyle/>
                    <a:p>
                      <a:pPr algn="l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2006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516">
                <a:tc>
                  <a:txBody>
                    <a:bodyPr/>
                    <a:lstStyle/>
                    <a:p>
                      <a:pPr algn="l"/>
                      <a:r>
                        <a:rPr lang="en-GB" sz="2800" dirty="0"/>
                        <a:t>Panel</a:t>
                      </a:r>
                      <a:r>
                        <a:rPr lang="en-GB" sz="2800" baseline="0" dirty="0"/>
                        <a:t> Hours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9.22hrs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9.18hrs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9.92hrs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663">
                <a:tc>
                  <a:txBody>
                    <a:bodyPr/>
                    <a:lstStyle/>
                    <a:p>
                      <a:pPr algn="l"/>
                      <a:r>
                        <a:rPr lang="en-GB" sz="2800" dirty="0"/>
                        <a:t>Paint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6.73hrs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6.94hrs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7.50hrs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663">
                <a:tc>
                  <a:txBody>
                    <a:bodyPr/>
                    <a:lstStyle/>
                    <a:p>
                      <a:pPr algn="l"/>
                      <a:r>
                        <a:rPr lang="en-GB" sz="2800" b="1" dirty="0"/>
                        <a:t>TOTAL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15.95hrs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16.12hrs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17.41hrs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107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80476" y="5643564"/>
            <a:ext cx="10953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D:\My Documents\ABP CLUB\2007 ABP Club Convention\2009 Convention\2009 Logos\Audat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40217" y="692697"/>
            <a:ext cx="236093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151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85813"/>
            <a:ext cx="8229600" cy="85725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GB" sz="4000" b="1" u="sng" dirty="0" err="1">
                <a:solidFill>
                  <a:prstClr val="black"/>
                </a:solidFill>
              </a:rPr>
              <a:t>AudaStats</a:t>
            </a:r>
            <a:br>
              <a:rPr lang="en-GB" sz="4000" b="1" u="sng" dirty="0">
                <a:solidFill>
                  <a:prstClr val="black"/>
                </a:solidFill>
              </a:rPr>
            </a:br>
            <a:r>
              <a:rPr lang="en-GB" sz="4000" b="1" u="sng" dirty="0">
                <a:solidFill>
                  <a:prstClr val="black"/>
                </a:solidFill>
              </a:rPr>
              <a:t>Opinion Labour</a:t>
            </a:r>
            <a:endParaRPr lang="en-GB" sz="27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279577" y="2348880"/>
          <a:ext cx="7696273" cy="3259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3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9454">
                <a:tc>
                  <a:txBody>
                    <a:bodyPr/>
                    <a:lstStyle/>
                    <a:p>
                      <a:pPr algn="l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2006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663">
                <a:tc>
                  <a:txBody>
                    <a:bodyPr/>
                    <a:lstStyle/>
                    <a:p>
                      <a:pPr algn="l"/>
                      <a:r>
                        <a:rPr lang="en-GB" sz="2800" b="1" dirty="0"/>
                        <a:t>TOTAL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15.95hrs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16.12hrs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17.41hrs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algn="l"/>
                      <a:r>
                        <a:rPr lang="en-GB" sz="2800" b="1" u="sng" dirty="0">
                          <a:solidFill>
                            <a:srgbClr val="FF0000"/>
                          </a:solidFill>
                        </a:rPr>
                        <a:t>Of which</a:t>
                      </a:r>
                    </a:p>
                    <a:p>
                      <a:pPr algn="l"/>
                      <a:r>
                        <a:rPr lang="en-GB" sz="2800" b="0" dirty="0"/>
                        <a:t>Opinion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/>
                    </a:p>
                    <a:p>
                      <a:pPr algn="ctr"/>
                      <a:r>
                        <a:rPr lang="en-GB" sz="2800" b="0" dirty="0"/>
                        <a:t>4.60hrs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/>
                    </a:p>
                    <a:p>
                      <a:pPr algn="ctr"/>
                      <a:r>
                        <a:rPr lang="en-GB" sz="2800" b="0" dirty="0"/>
                        <a:t>4.17hrs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/>
                    </a:p>
                    <a:p>
                      <a:pPr algn="ctr"/>
                      <a:r>
                        <a:rPr lang="en-GB" sz="2800" b="0" dirty="0"/>
                        <a:t>3.38hrs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algn="l"/>
                      <a:r>
                        <a:rPr lang="en-GB" sz="2800" b="0" dirty="0"/>
                        <a:t>% of total hours which is opinion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/>
                    </a:p>
                    <a:p>
                      <a:pPr algn="ctr"/>
                      <a:r>
                        <a:rPr lang="en-GB" sz="2800" b="0" dirty="0"/>
                        <a:t>28.8%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/>
                    </a:p>
                    <a:p>
                      <a:pPr algn="ctr"/>
                      <a:r>
                        <a:rPr lang="en-GB" sz="2800" b="0" dirty="0"/>
                        <a:t>25.1%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/>
                    </a:p>
                    <a:p>
                      <a:pPr algn="ctr"/>
                      <a:r>
                        <a:rPr lang="en-GB" sz="2800" b="0" dirty="0"/>
                        <a:t>19.4%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107" name="Picture 2049" descr="D:\My Documents\ABP CLUB\2008 ABP logos\ABP flag only 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76321" y="5805265"/>
            <a:ext cx="10953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D:\My Documents\ABP CLUB\2007 ABP Club Convention\2009 Convention\2009 Logos\Audat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40217" y="692697"/>
            <a:ext cx="236093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3477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Microsoft Office PowerPoint</Application>
  <PresentationFormat>Widescreen</PresentationFormat>
  <Paragraphs>202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AudaStats  </vt:lpstr>
      <vt:lpstr>AudaStats  </vt:lpstr>
      <vt:lpstr>AudaStats Estimate  Content</vt:lpstr>
      <vt:lpstr>AudaStats Estimate Content</vt:lpstr>
      <vt:lpstr>AudaStats Estimate Content </vt:lpstr>
      <vt:lpstr>AudaStats Labour element</vt:lpstr>
      <vt:lpstr>AudaStats Opinion Labour</vt:lpstr>
      <vt:lpstr>AudaStats Paint &amp; Materials</vt:lpstr>
      <vt:lpstr>AudaStats Parts Element</vt:lpstr>
      <vt:lpstr>AudaStats Images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Ambrose</dc:creator>
  <cp:lastModifiedBy>Fiona Ambrose</cp:lastModifiedBy>
  <cp:revision>1</cp:revision>
  <dcterms:created xsi:type="dcterms:W3CDTF">2016-11-30T14:33:17Z</dcterms:created>
  <dcterms:modified xsi:type="dcterms:W3CDTF">2016-11-30T14:33:52Z</dcterms:modified>
</cp:coreProperties>
</file>